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Courier Prime" panose="020B0604020202020204" charset="0"/>
      <p:regular r:id="rId16"/>
    </p:embeddedFont>
    <p:embeddedFont>
      <p:font typeface="Futura Bold" panose="020B0604020202020204" charset="0"/>
      <p:regular r:id="rId17"/>
    </p:embeddedFont>
    <p:embeddedFont>
      <p:font typeface="Futura Bold Italics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Roboto Mono" panose="00000009000000000000" pitchFamily="49" charset="0"/>
      <p:regular r:id="rId20"/>
    </p:embeddedFont>
    <p:embeddedFont>
      <p:font typeface="Roboto Mono Bold" panose="00000009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4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gif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2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4828262" y="5391150"/>
            <a:ext cx="8631475" cy="8350952"/>
          </a:xfrm>
          <a:custGeom>
            <a:avLst/>
            <a:gdLst/>
            <a:ahLst/>
            <a:cxnLst/>
            <a:rect l="l" t="t" r="r" b="b"/>
            <a:pathLst>
              <a:path w="8631475" h="8350952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90344" y="3352827"/>
            <a:ext cx="17056485" cy="22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SEO AUDIT</a:t>
            </a:r>
          </a:p>
        </p:txBody>
      </p:sp>
      <p:sp>
        <p:nvSpPr>
          <p:cNvPr id="7" name="Freeform 7"/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575306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51677">
            <a:off x="3767114" y="5349916"/>
            <a:ext cx="10753771" cy="1244163"/>
          </a:xfrm>
          <a:custGeom>
            <a:avLst/>
            <a:gdLst/>
            <a:ahLst/>
            <a:cxnLst/>
            <a:rect l="l" t="t" r="r" b="b"/>
            <a:pathLst>
              <a:path w="10753771" h="1244163">
                <a:moveTo>
                  <a:pt x="0" y="0"/>
                </a:moveTo>
                <a:lnTo>
                  <a:pt x="10753772" y="0"/>
                </a:lnTo>
                <a:lnTo>
                  <a:pt x="10753772" y="1244162"/>
                </a:lnTo>
                <a:lnTo>
                  <a:pt x="0" y="1244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51" t="-306998" b="-698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6560753" y="1028700"/>
            <a:ext cx="5166495" cy="1463840"/>
          </a:xfrm>
          <a:custGeom>
            <a:avLst/>
            <a:gdLst/>
            <a:ahLst/>
            <a:cxnLst/>
            <a:rect l="l" t="t" r="r" b="b"/>
            <a:pathLst>
              <a:path w="5166495" h="1463840">
                <a:moveTo>
                  <a:pt x="0" y="0"/>
                </a:moveTo>
                <a:lnTo>
                  <a:pt x="5166494" y="0"/>
                </a:lnTo>
                <a:lnTo>
                  <a:pt x="5166494" y="1463840"/>
                </a:lnTo>
                <a:lnTo>
                  <a:pt x="0" y="1463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 rot="-51677">
            <a:off x="4474598" y="5500877"/>
            <a:ext cx="9287979" cy="87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361" spc="347" dirty="0">
                <a:solidFill>
                  <a:schemeClr val="bg1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COMPREHENSIVE SEO AUDIT &amp; OPTIMIZATION FOR ORGANIC TRAFFIC GROWTH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5613" y="-1160809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1344" y="2114818"/>
            <a:ext cx="2967454" cy="170628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195329" y="2076210"/>
            <a:ext cx="1897341" cy="1783501"/>
          </a:xfrm>
          <a:custGeom>
            <a:avLst/>
            <a:gdLst/>
            <a:ahLst/>
            <a:cxnLst/>
            <a:rect l="l" t="t" r="r" b="b"/>
            <a:pathLst>
              <a:path w="1897341" h="1783501">
                <a:moveTo>
                  <a:pt x="0" y="0"/>
                </a:moveTo>
                <a:lnTo>
                  <a:pt x="1897342" y="0"/>
                </a:lnTo>
                <a:lnTo>
                  <a:pt x="1897342" y="1783501"/>
                </a:lnTo>
                <a:lnTo>
                  <a:pt x="0" y="1783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888054" y="2020616"/>
            <a:ext cx="1446853" cy="1894689"/>
          </a:xfrm>
          <a:custGeom>
            <a:avLst/>
            <a:gdLst/>
            <a:ahLst/>
            <a:cxnLst/>
            <a:rect l="l" t="t" r="r" b="b"/>
            <a:pathLst>
              <a:path w="1446853" h="1894689">
                <a:moveTo>
                  <a:pt x="0" y="0"/>
                </a:moveTo>
                <a:lnTo>
                  <a:pt x="1446853" y="0"/>
                </a:lnTo>
                <a:lnTo>
                  <a:pt x="1446853" y="1894689"/>
                </a:lnTo>
                <a:lnTo>
                  <a:pt x="0" y="1894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597667" y="5970596"/>
            <a:ext cx="1495250" cy="1495250"/>
          </a:xfrm>
          <a:custGeom>
            <a:avLst/>
            <a:gdLst/>
            <a:ahLst/>
            <a:cxnLst/>
            <a:rect l="l" t="t" r="r" b="b"/>
            <a:pathLst>
              <a:path w="1495250" h="1495250">
                <a:moveTo>
                  <a:pt x="0" y="0"/>
                </a:moveTo>
                <a:lnTo>
                  <a:pt x="1495250" y="0"/>
                </a:lnTo>
                <a:lnTo>
                  <a:pt x="1495250" y="1495249"/>
                </a:lnTo>
                <a:lnTo>
                  <a:pt x="0" y="1495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753433" y="5970596"/>
            <a:ext cx="2347082" cy="1575479"/>
          </a:xfrm>
          <a:custGeom>
            <a:avLst/>
            <a:gdLst/>
            <a:ahLst/>
            <a:cxnLst/>
            <a:rect l="l" t="t" r="r" b="b"/>
            <a:pathLst>
              <a:path w="2347082" h="1575479">
                <a:moveTo>
                  <a:pt x="0" y="0"/>
                </a:moveTo>
                <a:lnTo>
                  <a:pt x="2347082" y="0"/>
                </a:lnTo>
                <a:lnTo>
                  <a:pt x="2347082" y="1575478"/>
                </a:lnTo>
                <a:lnTo>
                  <a:pt x="0" y="1575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375071" y="770092"/>
            <a:ext cx="11537858" cy="7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5 - CONTENT STRATEGY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1395" y="4198755"/>
            <a:ext cx="4551974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Target Audience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Focus content on relevant industry trends and innovations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58802" y="4032068"/>
            <a:ext cx="5655019" cy="132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Blog Topics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Explore themes like digital transformation, emerging technologies, and sustainability in business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76356" y="4032068"/>
            <a:ext cx="5070249" cy="132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Content Types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Develop blogs, case studies, and white papers to showcase expertise and thought leadership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7741" y="7716726"/>
            <a:ext cx="6215103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Regular Updates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Ensure content stays current and reflects the latest industry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1108" y="7716726"/>
            <a:ext cx="7091731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Promotion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Utilize social media and industry publications for content distribution and audience engagement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14260" y="-805877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2719885" y="1503109"/>
            <a:ext cx="1200249" cy="1200249"/>
          </a:xfrm>
          <a:custGeom>
            <a:avLst/>
            <a:gdLst/>
            <a:ahLst/>
            <a:cxnLst/>
            <a:rect l="l" t="t" r="r" b="b"/>
            <a:pathLst>
              <a:path w="1200249" h="1200249">
                <a:moveTo>
                  <a:pt x="0" y="0"/>
                </a:moveTo>
                <a:lnTo>
                  <a:pt x="1200249" y="0"/>
                </a:lnTo>
                <a:lnTo>
                  <a:pt x="1200249" y="1200249"/>
                </a:lnTo>
                <a:lnTo>
                  <a:pt x="0" y="1200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623916" y="3272524"/>
            <a:ext cx="1392186" cy="1255499"/>
          </a:xfrm>
          <a:custGeom>
            <a:avLst/>
            <a:gdLst/>
            <a:ahLst/>
            <a:cxnLst/>
            <a:rect l="l" t="t" r="r" b="b"/>
            <a:pathLst>
              <a:path w="1392186" h="1255499">
                <a:moveTo>
                  <a:pt x="0" y="0"/>
                </a:moveTo>
                <a:lnTo>
                  <a:pt x="1392187" y="0"/>
                </a:lnTo>
                <a:lnTo>
                  <a:pt x="1392187" y="1255499"/>
                </a:lnTo>
                <a:lnTo>
                  <a:pt x="0" y="1255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800368" y="4882727"/>
            <a:ext cx="1039282" cy="922126"/>
          </a:xfrm>
          <a:custGeom>
            <a:avLst/>
            <a:gdLst/>
            <a:ahLst/>
            <a:cxnLst/>
            <a:rect l="l" t="t" r="r" b="b"/>
            <a:pathLst>
              <a:path w="1039282" h="922126">
                <a:moveTo>
                  <a:pt x="0" y="0"/>
                </a:moveTo>
                <a:lnTo>
                  <a:pt x="1039282" y="0"/>
                </a:lnTo>
                <a:lnTo>
                  <a:pt x="1039282" y="922126"/>
                </a:lnTo>
                <a:lnTo>
                  <a:pt x="0" y="922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682999" y="6694009"/>
            <a:ext cx="1274021" cy="1225376"/>
          </a:xfrm>
          <a:custGeom>
            <a:avLst/>
            <a:gdLst/>
            <a:ahLst/>
            <a:cxnLst/>
            <a:rect l="l" t="t" r="r" b="b"/>
            <a:pathLst>
              <a:path w="1274021" h="1225376">
                <a:moveTo>
                  <a:pt x="0" y="0"/>
                </a:moveTo>
                <a:lnTo>
                  <a:pt x="1274021" y="0"/>
                </a:lnTo>
                <a:lnTo>
                  <a:pt x="1274021" y="1225376"/>
                </a:lnTo>
                <a:lnTo>
                  <a:pt x="0" y="1225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719885" y="8452132"/>
            <a:ext cx="1406341" cy="815678"/>
          </a:xfrm>
          <a:custGeom>
            <a:avLst/>
            <a:gdLst/>
            <a:ahLst/>
            <a:cxnLst/>
            <a:rect l="l" t="t" r="r" b="b"/>
            <a:pathLst>
              <a:path w="1406341" h="815678">
                <a:moveTo>
                  <a:pt x="0" y="0"/>
                </a:moveTo>
                <a:lnTo>
                  <a:pt x="1406341" y="0"/>
                </a:lnTo>
                <a:lnTo>
                  <a:pt x="1406341" y="815678"/>
                </a:lnTo>
                <a:lnTo>
                  <a:pt x="0" y="81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375071" y="751042"/>
            <a:ext cx="11537858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99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5 - OFF-PAGE SEO PLAN AND STRATEGY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04817" y="1761832"/>
            <a:ext cx="5734232" cy="57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278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Link Building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7659" y="1790407"/>
            <a:ext cx="7021093" cy="83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  <a:spcBef>
                <a:spcPct val="0"/>
              </a:spcBef>
            </a:pPr>
            <a:r>
              <a:rPr lang="en-US" sz="2341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Secure high-quality backlinks from industry-relevant websites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04817" y="3449920"/>
            <a:ext cx="5734232" cy="57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278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Guest Blogging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77659" y="3375467"/>
            <a:ext cx="7021093" cy="83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  <a:spcBef>
                <a:spcPct val="0"/>
              </a:spcBef>
            </a:pPr>
            <a:r>
              <a:rPr lang="en-US" sz="2341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Write guest articles for key blogs, linking back to Tech Mahindra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04817" y="5045759"/>
            <a:ext cx="5734232" cy="57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278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Online Directories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7659" y="5065584"/>
            <a:ext cx="7021093" cy="83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  <a:spcBef>
                <a:spcPct val="0"/>
              </a:spcBef>
            </a:pPr>
            <a:r>
              <a:rPr lang="en-US" sz="2341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Submit Tech Mahindra to reputable online business directories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04817" y="6642578"/>
            <a:ext cx="5333220" cy="118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278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Social Media Engagement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77659" y="6642867"/>
            <a:ext cx="7021093" cy="83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  <a:spcBef>
                <a:spcPct val="0"/>
              </a:spcBef>
            </a:pPr>
            <a:r>
              <a:rPr lang="en-US" sz="2341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Actively engage with potential clients on social media platforms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04817" y="8561940"/>
            <a:ext cx="5734232" cy="57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278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Online Reviews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77659" y="8574390"/>
            <a:ext cx="7021093" cy="83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  <a:spcBef>
                <a:spcPct val="0"/>
              </a:spcBef>
            </a:pPr>
            <a:r>
              <a:rPr lang="en-US" sz="2341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Encourage clients to leave positive reviews online to enhance credibility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1431501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75071" y="1104900"/>
            <a:ext cx="11537858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OUTCOME OF THE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541" y="2057601"/>
            <a:ext cx="16500917" cy="67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Business Understanding: Analyzed Tech Mahindra’s business and domain to align SEO strategies with industry needs</a:t>
            </a:r>
          </a:p>
          <a:p>
            <a:pPr algn="l">
              <a:lnSpc>
                <a:spcPts val="2990"/>
              </a:lnSpc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Internal Audit: Highlighted current performance, strengths, and weaknesses to identify priority focus areas</a:t>
            </a:r>
          </a:p>
          <a:p>
            <a:pPr algn="l">
              <a:lnSpc>
                <a:spcPts val="2990"/>
              </a:lnSpc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Keyword Research: Identified relevant short-tail and long-tail keywords, ranked keywords, keyword gaps, and competitor strategies; provided recommendations to improve traffic</a:t>
            </a:r>
          </a:p>
          <a:p>
            <a:pPr algn="l">
              <a:lnSpc>
                <a:spcPts val="2990"/>
              </a:lnSpc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On-Page SEO Audit: Assessed homepage strengths and weaknesses, developed recommendations for improvement</a:t>
            </a:r>
          </a:p>
          <a:p>
            <a:pPr algn="l">
              <a:lnSpc>
                <a:spcPts val="2990"/>
              </a:lnSpc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Technical SEO Audit: Found technical strengths, provided five best practices for enhancement</a:t>
            </a:r>
          </a:p>
          <a:p>
            <a:pPr algn="l">
              <a:lnSpc>
                <a:spcPts val="2990"/>
              </a:lnSpc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Content Strategy: Suggested future content ideas to drive traffic</a:t>
            </a:r>
          </a:p>
          <a:p>
            <a:pPr algn="l">
              <a:lnSpc>
                <a:spcPts val="2990"/>
              </a:lnSpc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439280" lvl="1" indent="-219640" algn="l">
              <a:lnSpc>
                <a:spcPts val="2990"/>
              </a:lnSpc>
              <a:buFont typeface="Arial"/>
              <a:buChar char="•"/>
            </a:pPr>
            <a:r>
              <a:rPr lang="en-US" sz="203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Off-Page SEO: Recommended strategies to strengthen off-page SEO and increase traffic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endParaRPr lang="en-US" sz="203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0652" y="-225172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75071" y="1104900"/>
            <a:ext cx="11537858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541" y="1918834"/>
            <a:ext cx="1650091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  <a:spcBef>
                <a:spcPct val="0"/>
              </a:spcBef>
            </a:pPr>
            <a:r>
              <a:rPr lang="en-US" sz="24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This project identified key SEO strengths, weaknesses, and opportunities for Tech Mahindra, providing actionable recommendations to enhance on-page, technical, and off-page SEO, driving more targeted traffic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03609" y="3904182"/>
            <a:ext cx="5172566" cy="517254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842" b="-8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15330" y="5350205"/>
            <a:ext cx="8275204" cy="82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sz="5911">
                <a:solidFill>
                  <a:srgbClr val="0E7658"/>
                </a:solidFill>
                <a:latin typeface="Inter Bold"/>
                <a:ea typeface="Inter Bold"/>
                <a:cs typeface="Inter Bold"/>
                <a:sym typeface="Inter Bold"/>
              </a:rPr>
              <a:t>MOHAMED AFSAR M 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15330" y="4443309"/>
            <a:ext cx="8779129" cy="42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687">
                <a:solidFill>
                  <a:srgbClr val="353531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SUBMITTED BY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15330" y="6564630"/>
            <a:ext cx="8779129" cy="111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686">
                <a:solidFill>
                  <a:srgbClr val="353531"/>
                </a:solidFill>
                <a:latin typeface="Futura Bold"/>
                <a:ea typeface="Futura Bold"/>
                <a:cs typeface="Futura Bold"/>
                <a:sym typeface="Futura Bold"/>
              </a:rPr>
              <a:t>BADM - MB26</a:t>
            </a:r>
          </a:p>
          <a:p>
            <a:pPr algn="l">
              <a:lnSpc>
                <a:spcPts val="2821"/>
              </a:lnSpc>
            </a:pPr>
            <a:r>
              <a:rPr lang="en-US" sz="2686">
                <a:solidFill>
                  <a:srgbClr val="353531"/>
                </a:solidFill>
                <a:latin typeface="Futura Bold"/>
                <a:ea typeface="Futura Bold"/>
                <a:cs typeface="Futura Bold"/>
                <a:sym typeface="Futura Bold"/>
              </a:rPr>
              <a:t>MIAFSAR@GMAIL.COM</a:t>
            </a:r>
          </a:p>
          <a:p>
            <a:pPr algn="l">
              <a:lnSpc>
                <a:spcPts val="2821"/>
              </a:lnSpc>
            </a:pPr>
            <a:r>
              <a:rPr lang="en-US" sz="2686">
                <a:solidFill>
                  <a:srgbClr val="353531"/>
                </a:solidFill>
                <a:latin typeface="Futura Bold"/>
                <a:ea typeface="Futura Bold"/>
                <a:cs typeface="Futura Bold"/>
                <a:sym typeface="Futura Bold"/>
              </a:rPr>
              <a:t>+91 96774 76692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5330" y="8090004"/>
            <a:ext cx="8779129" cy="42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687">
                <a:solidFill>
                  <a:srgbClr val="353531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8549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14310" y="4466571"/>
            <a:ext cx="4993936" cy="4791729"/>
            <a:chOff x="0" y="0"/>
            <a:chExt cx="1315275" cy="1262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75614" y="4899252"/>
            <a:ext cx="1871328" cy="1299722"/>
          </a:xfrm>
          <a:custGeom>
            <a:avLst/>
            <a:gdLst/>
            <a:ahLst/>
            <a:cxnLst/>
            <a:rect l="l" t="t" r="r" b="b"/>
            <a:pathLst>
              <a:path w="1871328" h="1299722">
                <a:moveTo>
                  <a:pt x="0" y="0"/>
                </a:moveTo>
                <a:lnTo>
                  <a:pt x="1871328" y="0"/>
                </a:lnTo>
                <a:lnTo>
                  <a:pt x="1871328" y="1299722"/>
                </a:lnTo>
                <a:lnTo>
                  <a:pt x="0" y="129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152115" y="6675224"/>
            <a:ext cx="3518327" cy="34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sz="2600" spc="26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INDUSTRIES 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4067" y="7222205"/>
            <a:ext cx="4434423" cy="153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796" lvl="1" indent="-229398" algn="l">
              <a:lnSpc>
                <a:spcPts val="3123"/>
              </a:lnSpc>
              <a:spcBef>
                <a:spcPct val="0"/>
              </a:spcBef>
              <a:buFont typeface="Arial"/>
              <a:buChar char="•"/>
            </a:pPr>
            <a:r>
              <a:rPr lang="en-US" sz="2125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</a:t>
            </a:r>
            <a:r>
              <a:rPr lang="en-US" sz="2125" u="none" strike="noStrike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elecommunications</a:t>
            </a:r>
          </a:p>
          <a:p>
            <a:pPr marL="458796" lvl="1" indent="-229398" algn="l">
              <a:lnSpc>
                <a:spcPts val="3123"/>
              </a:lnSpc>
              <a:spcBef>
                <a:spcPct val="0"/>
              </a:spcBef>
              <a:buFont typeface="Arial"/>
              <a:buChar char="•"/>
            </a:pPr>
            <a:r>
              <a:rPr lang="en-US" sz="2125" u="none" strike="noStrike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Healthcare</a:t>
            </a:r>
          </a:p>
          <a:p>
            <a:pPr marL="458796" lvl="1" indent="-229398" algn="l">
              <a:lnSpc>
                <a:spcPts val="3123"/>
              </a:lnSpc>
              <a:spcBef>
                <a:spcPct val="0"/>
              </a:spcBef>
              <a:buFont typeface="Arial"/>
              <a:buChar char="•"/>
            </a:pPr>
            <a:r>
              <a:rPr lang="en-US" sz="2125" u="none" strike="noStrike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Financial Services</a:t>
            </a:r>
          </a:p>
          <a:p>
            <a:pPr marL="458796" lvl="1" indent="-229398" algn="l">
              <a:lnSpc>
                <a:spcPts val="3123"/>
              </a:lnSpc>
              <a:spcBef>
                <a:spcPct val="0"/>
              </a:spcBef>
              <a:buFont typeface="Arial"/>
              <a:buChar char="•"/>
            </a:pPr>
            <a:r>
              <a:rPr lang="en-US" sz="2125" u="none" strike="noStrike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Manufacturing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4165" y="1336927"/>
            <a:ext cx="13999670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ABOUT THE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5791" y="2758485"/>
            <a:ext cx="15536417" cy="126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9"/>
              </a:lnSpc>
              <a:spcBef>
                <a:spcPct val="0"/>
              </a:spcBef>
            </a:pPr>
            <a:r>
              <a:rPr lang="en-US" sz="233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Tech Mahindra is a leading global IT and business services provider headquartered in India. It offers a broad range of services, including IT consulting, software development, and business process outsourcing (BPO)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79754" y="4466571"/>
            <a:ext cx="4993936" cy="4791729"/>
            <a:chOff x="0" y="0"/>
            <a:chExt cx="1315275" cy="12620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617559" y="6675224"/>
            <a:ext cx="3518327" cy="34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sz="2600" spc="26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TECHNOLOGIES USED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19632" y="7222205"/>
            <a:ext cx="4714180" cy="184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Artificial Intelligence (AI)</a:t>
            </a:r>
          </a:p>
          <a:p>
            <a:pPr marL="431799" lvl="1" indent="-215899" algn="l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Cloud Computing</a:t>
            </a:r>
          </a:p>
          <a:p>
            <a:pPr marL="431799" lvl="1" indent="-215899" algn="l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Blockchain</a:t>
            </a:r>
          </a:p>
          <a:p>
            <a:pPr marL="431799" lvl="1" indent="-215899" algn="l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Internet of Things (IoT)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1999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601783" y="4726505"/>
            <a:ext cx="1549878" cy="1549878"/>
          </a:xfrm>
          <a:custGeom>
            <a:avLst/>
            <a:gdLst/>
            <a:ahLst/>
            <a:cxnLst/>
            <a:rect l="l" t="t" r="r" b="b"/>
            <a:pathLst>
              <a:path w="1549878" h="1549878">
                <a:moveTo>
                  <a:pt x="0" y="0"/>
                </a:moveTo>
                <a:lnTo>
                  <a:pt x="1549878" y="0"/>
                </a:lnTo>
                <a:lnTo>
                  <a:pt x="1549878" y="1549878"/>
                </a:lnTo>
                <a:lnTo>
                  <a:pt x="0" y="154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6723" y="-11069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8210817" y="1028700"/>
            <a:ext cx="9048483" cy="3736357"/>
          </a:xfrm>
          <a:custGeom>
            <a:avLst/>
            <a:gdLst/>
            <a:ahLst/>
            <a:cxnLst/>
            <a:rect l="l" t="t" r="r" b="b"/>
            <a:pathLst>
              <a:path w="9048483" h="3736357">
                <a:moveTo>
                  <a:pt x="0" y="0"/>
                </a:moveTo>
                <a:lnTo>
                  <a:pt x="9048483" y="0"/>
                </a:lnTo>
                <a:lnTo>
                  <a:pt x="9048483" y="3736357"/>
                </a:lnTo>
                <a:lnTo>
                  <a:pt x="0" y="373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897529"/>
            <a:ext cx="4229199" cy="72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1 - INITIAL AUDIT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353" y="2023356"/>
            <a:ext cx="4229199" cy="4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CURRENT PERFORMANCE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353" y="2629700"/>
            <a:ext cx="6539643" cy="232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The website appears to have a strong online presence and is well-indexed by search engines</a:t>
            </a:r>
          </a:p>
          <a:p>
            <a:pPr marL="388620" lvl="1" indent="-194310" algn="l">
              <a:lnSpc>
                <a:spcPts val="2646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Initial review suggests good keyword targeting but potential room for optimization in long-tail keywords and content relevancy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58803"/>
            <a:ext cx="4229199" cy="4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STRENGTHS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9353" y="6012625"/>
            <a:ext cx="6539643" cy="366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Professional and modern website design with a clean, intuitive layout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User-friendly navigation and responsive design for mobile devices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Secure HTTPS connection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Comprehensive coverage of services and solutions offered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High-quality visuals and case studies that enhance credibility</a:t>
            </a:r>
          </a:p>
          <a:p>
            <a:pPr algn="l">
              <a:lnSpc>
                <a:spcPts val="2646"/>
              </a:lnSpc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0" lvl="0" indent="0" algn="l">
              <a:lnSpc>
                <a:spcPts val="2646"/>
              </a:lnSpc>
              <a:spcBef>
                <a:spcPct val="0"/>
              </a:spcBef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58422" y="5358803"/>
            <a:ext cx="4229199" cy="4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WEAKNESS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3910" y="6012625"/>
            <a:ext cx="8925319" cy="366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Some pages may benefit from more targeted keyword integration and optimization.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Opportunities to enhance content with more long-tail keywords and industry-specific terms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Potential for improvement in meta descriptions and title tags to better reflect page content and improve click-through rates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Page speed and load times could be further optimized.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Potential issues with structured data implementation and mobile performance (requires deeper analysis)</a:t>
            </a:r>
          </a:p>
          <a:p>
            <a:pPr algn="l">
              <a:lnSpc>
                <a:spcPts val="2646"/>
              </a:lnSpc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0" lvl="0" indent="0" algn="l">
              <a:lnSpc>
                <a:spcPts val="2646"/>
              </a:lnSpc>
              <a:spcBef>
                <a:spcPct val="0"/>
              </a:spcBef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74687" y="-79502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0504" y="3743679"/>
            <a:ext cx="5163875" cy="4954786"/>
            <a:chOff x="0" y="0"/>
            <a:chExt cx="1315275" cy="1262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3973" y="0"/>
                  </a:moveTo>
                  <a:lnTo>
                    <a:pt x="1261303" y="0"/>
                  </a:lnTo>
                  <a:cubicBezTo>
                    <a:pt x="1275617" y="0"/>
                    <a:pt x="1289345" y="5686"/>
                    <a:pt x="1299467" y="15808"/>
                  </a:cubicBezTo>
                  <a:cubicBezTo>
                    <a:pt x="1309589" y="25930"/>
                    <a:pt x="1315275" y="39658"/>
                    <a:pt x="1315275" y="53973"/>
                  </a:cubicBezTo>
                  <a:lnTo>
                    <a:pt x="1315275" y="1208046"/>
                  </a:lnTo>
                  <a:cubicBezTo>
                    <a:pt x="1315275" y="1222361"/>
                    <a:pt x="1309589" y="1236089"/>
                    <a:pt x="1299467" y="1246211"/>
                  </a:cubicBezTo>
                  <a:cubicBezTo>
                    <a:pt x="1289345" y="1256333"/>
                    <a:pt x="1275617" y="1262019"/>
                    <a:pt x="1261303" y="1262019"/>
                  </a:cubicBezTo>
                  <a:lnTo>
                    <a:pt x="53973" y="1262019"/>
                  </a:lnTo>
                  <a:cubicBezTo>
                    <a:pt x="39658" y="1262019"/>
                    <a:pt x="25930" y="1256333"/>
                    <a:pt x="15808" y="1246211"/>
                  </a:cubicBezTo>
                  <a:cubicBezTo>
                    <a:pt x="5686" y="1236089"/>
                    <a:pt x="0" y="1222361"/>
                    <a:pt x="0" y="1208046"/>
                  </a:cubicBezTo>
                  <a:lnTo>
                    <a:pt x="0" y="53973"/>
                  </a:lnTo>
                  <a:cubicBezTo>
                    <a:pt x="0" y="39658"/>
                    <a:pt x="5686" y="25930"/>
                    <a:pt x="15808" y="15808"/>
                  </a:cubicBezTo>
                  <a:cubicBezTo>
                    <a:pt x="25930" y="5686"/>
                    <a:pt x="39658" y="0"/>
                    <a:pt x="53973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62238" y="3705647"/>
            <a:ext cx="5163875" cy="4954786"/>
            <a:chOff x="0" y="0"/>
            <a:chExt cx="1315275" cy="12620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3973" y="0"/>
                  </a:moveTo>
                  <a:lnTo>
                    <a:pt x="1261303" y="0"/>
                  </a:lnTo>
                  <a:cubicBezTo>
                    <a:pt x="1275617" y="0"/>
                    <a:pt x="1289345" y="5686"/>
                    <a:pt x="1299467" y="15808"/>
                  </a:cubicBezTo>
                  <a:cubicBezTo>
                    <a:pt x="1309589" y="25930"/>
                    <a:pt x="1315275" y="39658"/>
                    <a:pt x="1315275" y="53973"/>
                  </a:cubicBezTo>
                  <a:lnTo>
                    <a:pt x="1315275" y="1208046"/>
                  </a:lnTo>
                  <a:cubicBezTo>
                    <a:pt x="1315275" y="1222361"/>
                    <a:pt x="1309589" y="1236089"/>
                    <a:pt x="1299467" y="1246211"/>
                  </a:cubicBezTo>
                  <a:cubicBezTo>
                    <a:pt x="1289345" y="1256333"/>
                    <a:pt x="1275617" y="1262019"/>
                    <a:pt x="1261303" y="1262019"/>
                  </a:cubicBezTo>
                  <a:lnTo>
                    <a:pt x="53973" y="1262019"/>
                  </a:lnTo>
                  <a:cubicBezTo>
                    <a:pt x="39658" y="1262019"/>
                    <a:pt x="25930" y="1256333"/>
                    <a:pt x="15808" y="1246211"/>
                  </a:cubicBezTo>
                  <a:cubicBezTo>
                    <a:pt x="5686" y="1236089"/>
                    <a:pt x="0" y="1222361"/>
                    <a:pt x="0" y="1208046"/>
                  </a:cubicBezTo>
                  <a:lnTo>
                    <a:pt x="0" y="53973"/>
                  </a:lnTo>
                  <a:cubicBezTo>
                    <a:pt x="0" y="39658"/>
                    <a:pt x="5686" y="25930"/>
                    <a:pt x="15808" y="15808"/>
                  </a:cubicBezTo>
                  <a:cubicBezTo>
                    <a:pt x="25930" y="5686"/>
                    <a:pt x="39658" y="0"/>
                    <a:pt x="53973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23621" y="3743679"/>
            <a:ext cx="5163875" cy="4954786"/>
            <a:chOff x="0" y="0"/>
            <a:chExt cx="1315275" cy="12620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3973" y="0"/>
                  </a:moveTo>
                  <a:lnTo>
                    <a:pt x="1261303" y="0"/>
                  </a:lnTo>
                  <a:cubicBezTo>
                    <a:pt x="1275617" y="0"/>
                    <a:pt x="1289345" y="5686"/>
                    <a:pt x="1299467" y="15808"/>
                  </a:cubicBezTo>
                  <a:cubicBezTo>
                    <a:pt x="1309589" y="25930"/>
                    <a:pt x="1315275" y="39658"/>
                    <a:pt x="1315275" y="53973"/>
                  </a:cubicBezTo>
                  <a:lnTo>
                    <a:pt x="1315275" y="1208046"/>
                  </a:lnTo>
                  <a:cubicBezTo>
                    <a:pt x="1315275" y="1222361"/>
                    <a:pt x="1309589" y="1236089"/>
                    <a:pt x="1299467" y="1246211"/>
                  </a:cubicBezTo>
                  <a:cubicBezTo>
                    <a:pt x="1289345" y="1256333"/>
                    <a:pt x="1275617" y="1262019"/>
                    <a:pt x="1261303" y="1262019"/>
                  </a:cubicBezTo>
                  <a:lnTo>
                    <a:pt x="53973" y="1262019"/>
                  </a:lnTo>
                  <a:cubicBezTo>
                    <a:pt x="39658" y="1262019"/>
                    <a:pt x="25930" y="1256333"/>
                    <a:pt x="15808" y="1246211"/>
                  </a:cubicBezTo>
                  <a:cubicBezTo>
                    <a:pt x="5686" y="1236089"/>
                    <a:pt x="0" y="1222361"/>
                    <a:pt x="0" y="1208046"/>
                  </a:cubicBezTo>
                  <a:lnTo>
                    <a:pt x="0" y="53973"/>
                  </a:lnTo>
                  <a:cubicBezTo>
                    <a:pt x="0" y="39658"/>
                    <a:pt x="5686" y="25930"/>
                    <a:pt x="15808" y="15808"/>
                  </a:cubicBezTo>
                  <a:cubicBezTo>
                    <a:pt x="25930" y="5686"/>
                    <a:pt x="39658" y="0"/>
                    <a:pt x="53973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77894" y="779186"/>
            <a:ext cx="8332563" cy="7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2 - KEYWORD RESEARCH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416" y="5568254"/>
            <a:ext cx="3638051" cy="3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688" spc="26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PRIMARY KEYWORDS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781" y="6135415"/>
            <a:ext cx="4874598" cy="180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168" lvl="1" indent="-212084" algn="l">
              <a:lnSpc>
                <a:spcPts val="2888"/>
              </a:lnSpc>
              <a:buFont typeface="Arial"/>
              <a:buChar char="•"/>
            </a:pPr>
            <a:r>
              <a:rPr lang="en-US" sz="196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IT consulting services</a:t>
            </a:r>
          </a:p>
          <a:p>
            <a:pPr marL="424168" lvl="1" indent="-212084" algn="l">
              <a:lnSpc>
                <a:spcPts val="2888"/>
              </a:lnSpc>
              <a:buFont typeface="Arial"/>
              <a:buChar char="•"/>
            </a:pPr>
            <a:r>
              <a:rPr lang="en-US" sz="196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Business process outsourcing</a:t>
            </a:r>
          </a:p>
          <a:p>
            <a:pPr marL="424168" lvl="1" indent="-212084" algn="l">
              <a:lnSpc>
                <a:spcPts val="2888"/>
              </a:lnSpc>
              <a:buFont typeface="Arial"/>
              <a:buChar char="•"/>
            </a:pPr>
            <a:r>
              <a:rPr lang="en-US" sz="1964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Digital transformation solutions</a:t>
            </a:r>
          </a:p>
          <a:p>
            <a:pPr algn="l">
              <a:lnSpc>
                <a:spcPts val="2888"/>
              </a:lnSpc>
              <a:spcBef>
                <a:spcPct val="0"/>
              </a:spcBef>
            </a:pPr>
            <a:endParaRPr lang="en-US" sz="1964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26923" y="2457128"/>
            <a:ext cx="4034505" cy="34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624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TARGETED KEYWORDS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55593" y="4151361"/>
            <a:ext cx="853698" cy="137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3"/>
              </a:lnSpc>
            </a:pPr>
            <a:r>
              <a:rPr lang="en-US" sz="10340" spc="1034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4974" y="5568254"/>
            <a:ext cx="3638051" cy="3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688" spc="26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SECONDARY KEYWORDS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06876" y="6125890"/>
            <a:ext cx="4874598" cy="232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Cloud computing services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Artificial intelligence solutions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IT infrastructure management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Managed services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Customer experience management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717326" y="4151361"/>
            <a:ext cx="853698" cy="137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3"/>
              </a:lnSpc>
            </a:pPr>
            <a:r>
              <a:rPr lang="en-US" sz="10340" spc="1034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77951" y="5568254"/>
            <a:ext cx="3638051" cy="3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688" spc="26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LONG-TAIL KEYWORDS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32357" y="6144940"/>
            <a:ext cx="4746402" cy="272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393" lvl="1" indent="-179197" algn="l">
              <a:lnSpc>
                <a:spcPts val="2440"/>
              </a:lnSpc>
              <a:buFont typeface="Arial"/>
              <a:buChar char="•"/>
            </a:pPr>
            <a:r>
              <a:rPr lang="en-US" sz="165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IT consulting services for telecommunications</a:t>
            </a:r>
          </a:p>
          <a:p>
            <a:pPr marL="358393" lvl="1" indent="-179197" algn="l">
              <a:lnSpc>
                <a:spcPts val="2440"/>
              </a:lnSpc>
              <a:buFont typeface="Arial"/>
              <a:buChar char="•"/>
            </a:pPr>
            <a:r>
              <a:rPr lang="en-US" sz="165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Digital transformation solutions for healthcare</a:t>
            </a:r>
          </a:p>
          <a:p>
            <a:pPr marL="358393" lvl="1" indent="-179197" algn="l">
              <a:lnSpc>
                <a:spcPts val="2440"/>
              </a:lnSpc>
              <a:buFont typeface="Arial"/>
              <a:buChar char="•"/>
            </a:pPr>
            <a:r>
              <a:rPr lang="en-US" sz="165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How Tech Mahindra’s IT solutions enhance business operations</a:t>
            </a:r>
          </a:p>
          <a:p>
            <a:pPr marL="358393" lvl="1" indent="-179197" algn="l">
              <a:lnSpc>
                <a:spcPts val="2440"/>
              </a:lnSpc>
              <a:buFont typeface="Arial"/>
              <a:buChar char="•"/>
            </a:pPr>
            <a:r>
              <a:rPr lang="en-US" sz="165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Business process outsourcing for finance sector</a:t>
            </a:r>
          </a:p>
          <a:p>
            <a:pPr algn="l">
              <a:lnSpc>
                <a:spcPts val="2440"/>
              </a:lnSpc>
              <a:spcBef>
                <a:spcPct val="0"/>
              </a:spcBef>
            </a:pPr>
            <a:endParaRPr lang="en-US" sz="1659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383588" y="4151361"/>
            <a:ext cx="853698" cy="137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3"/>
              </a:lnSpc>
            </a:pPr>
            <a:r>
              <a:rPr lang="en-US" sz="10340" spc="1034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84735" y="-404347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6499702" y="3291405"/>
            <a:ext cx="5423854" cy="5250184"/>
          </a:xfrm>
          <a:custGeom>
            <a:avLst/>
            <a:gdLst/>
            <a:ahLst/>
            <a:cxnLst/>
            <a:rect l="l" t="t" r="r" b="b"/>
            <a:pathLst>
              <a:path w="5423854" h="5250184">
                <a:moveTo>
                  <a:pt x="0" y="0"/>
                </a:moveTo>
                <a:lnTo>
                  <a:pt x="5423853" y="0"/>
                </a:lnTo>
                <a:lnTo>
                  <a:pt x="5423853" y="5250183"/>
                </a:lnTo>
                <a:lnTo>
                  <a:pt x="0" y="5250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79172" y="3291405"/>
            <a:ext cx="5507280" cy="5250184"/>
          </a:xfrm>
          <a:custGeom>
            <a:avLst/>
            <a:gdLst/>
            <a:ahLst/>
            <a:cxnLst/>
            <a:rect l="l" t="t" r="r" b="b"/>
            <a:pathLst>
              <a:path w="5507280" h="5250184">
                <a:moveTo>
                  <a:pt x="0" y="0"/>
                </a:moveTo>
                <a:lnTo>
                  <a:pt x="5507280" y="0"/>
                </a:lnTo>
                <a:lnTo>
                  <a:pt x="5507280" y="5250183"/>
                </a:lnTo>
                <a:lnTo>
                  <a:pt x="0" y="5250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40787" y="3291405"/>
            <a:ext cx="5368042" cy="5236149"/>
          </a:xfrm>
          <a:custGeom>
            <a:avLst/>
            <a:gdLst/>
            <a:ahLst/>
            <a:cxnLst/>
            <a:rect l="l" t="t" r="r" b="b"/>
            <a:pathLst>
              <a:path w="5368042" h="5236149">
                <a:moveTo>
                  <a:pt x="0" y="0"/>
                </a:moveTo>
                <a:lnTo>
                  <a:pt x="5368041" y="0"/>
                </a:lnTo>
                <a:lnTo>
                  <a:pt x="5368041" y="5236149"/>
                </a:lnTo>
                <a:lnTo>
                  <a:pt x="0" y="5236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977894" y="779186"/>
            <a:ext cx="8332563" cy="7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2 - KEYWORD RESEARCH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26748" y="2250007"/>
            <a:ext cx="4034505" cy="34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624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THE DRIVING KEYWORDS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6723" y="-11069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15131107" y="4730869"/>
            <a:ext cx="1617889" cy="1557315"/>
          </a:xfrm>
          <a:custGeom>
            <a:avLst/>
            <a:gdLst/>
            <a:ahLst/>
            <a:cxnLst/>
            <a:rect l="l" t="t" r="r" b="b"/>
            <a:pathLst>
              <a:path w="1617889" h="1557315">
                <a:moveTo>
                  <a:pt x="0" y="0"/>
                </a:moveTo>
                <a:lnTo>
                  <a:pt x="1617890" y="0"/>
                </a:lnTo>
                <a:lnTo>
                  <a:pt x="1617890" y="1557315"/>
                </a:lnTo>
                <a:lnTo>
                  <a:pt x="0" y="155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075508" y="2262116"/>
            <a:ext cx="1673489" cy="1606549"/>
          </a:xfrm>
          <a:custGeom>
            <a:avLst/>
            <a:gdLst/>
            <a:ahLst/>
            <a:cxnLst/>
            <a:rect l="l" t="t" r="r" b="b"/>
            <a:pathLst>
              <a:path w="1673489" h="1606549">
                <a:moveTo>
                  <a:pt x="0" y="0"/>
                </a:moveTo>
                <a:lnTo>
                  <a:pt x="1673489" y="0"/>
                </a:lnTo>
                <a:lnTo>
                  <a:pt x="1673489" y="1606550"/>
                </a:lnTo>
                <a:lnTo>
                  <a:pt x="0" y="1606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368908" y="7273896"/>
            <a:ext cx="1705347" cy="1705347"/>
          </a:xfrm>
          <a:custGeom>
            <a:avLst/>
            <a:gdLst/>
            <a:ahLst/>
            <a:cxnLst/>
            <a:rect l="l" t="t" r="r" b="b"/>
            <a:pathLst>
              <a:path w="1705347" h="1705347">
                <a:moveTo>
                  <a:pt x="0" y="0"/>
                </a:moveTo>
                <a:lnTo>
                  <a:pt x="1705347" y="0"/>
                </a:lnTo>
                <a:lnTo>
                  <a:pt x="1705347" y="1705347"/>
                </a:lnTo>
                <a:lnTo>
                  <a:pt x="0" y="1705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954102" y="806064"/>
            <a:ext cx="8379795" cy="7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2 - KEYWORD RESEARCH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353" y="2167724"/>
            <a:ext cx="4229199" cy="4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COMPETITOR KEYWORDS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9353" y="2869811"/>
            <a:ext cx="14036155" cy="132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Infosys: Digital innovation, IT strategy consulting, cloud migration services.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Wipro: Managed IT services, enterprise software solutions, cybersecurity.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Accenture: Strategy consulting, industry 4.0, IT modernization.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9353" y="4255889"/>
            <a:ext cx="4229199" cy="4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KEYWORD GAPS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9353" y="4852032"/>
            <a:ext cx="14036155" cy="199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Infosys: Keywords like “digital innovation,” “IT strategy consulting” are missing for Tech Mahindra.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Wipro: “Managed IT services,” “enterprise software solutions” are not targeted by Tech Mahindra.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Accenture: Keywords such as “strategy consulting,” “industry 4.0,” “IT modernization” are gaps for Tech Mahindra.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9353" y="6798916"/>
            <a:ext cx="5510470" cy="4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LONG-TAIL KEYWORD GAPS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397721"/>
            <a:ext cx="14046808" cy="199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Infosys: “IT strategy consulting for telecom” (a niche area where Tech Mahindra can improve).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Wipro: “Enterprise software solutions for finance” (specific to verticals Tech Mahindra could target more).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Accenture: “Industry 4.0 solutions for manufacturing” (Tech Mahindra could develop content around this).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1800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5148" y="-96744"/>
            <a:ext cx="20750208" cy="10383744"/>
            <a:chOff x="0" y="0"/>
            <a:chExt cx="27666944" cy="138449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4992" cy="13844992"/>
            </a:xfrm>
            <a:custGeom>
              <a:avLst/>
              <a:gdLst/>
              <a:ahLst/>
              <a:cxnLst/>
              <a:rect l="l" t="t" r="r" b="b"/>
              <a:pathLst>
                <a:path w="13844992" h="13844992">
                  <a:moveTo>
                    <a:pt x="0" y="0"/>
                  </a:moveTo>
                  <a:lnTo>
                    <a:pt x="13844992" y="0"/>
                  </a:lnTo>
                  <a:lnTo>
                    <a:pt x="13844992" y="13844992"/>
                  </a:lnTo>
                  <a:lnTo>
                    <a:pt x="0" y="13844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821952" y="0"/>
              <a:ext cx="13844992" cy="13844992"/>
            </a:xfrm>
            <a:custGeom>
              <a:avLst/>
              <a:gdLst/>
              <a:ahLst/>
              <a:cxnLst/>
              <a:rect l="l" t="t" r="r" b="b"/>
              <a:pathLst>
                <a:path w="13844992" h="13844992">
                  <a:moveTo>
                    <a:pt x="0" y="0"/>
                  </a:moveTo>
                  <a:lnTo>
                    <a:pt x="13844992" y="0"/>
                  </a:lnTo>
                  <a:lnTo>
                    <a:pt x="13844992" y="13844992"/>
                  </a:lnTo>
                  <a:lnTo>
                    <a:pt x="0" y="13844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3080322" y="2503490"/>
            <a:ext cx="2078535" cy="1859344"/>
          </a:xfrm>
          <a:custGeom>
            <a:avLst/>
            <a:gdLst/>
            <a:ahLst/>
            <a:cxnLst/>
            <a:rect l="l" t="t" r="r" b="b"/>
            <a:pathLst>
              <a:path w="2078535" h="1859344">
                <a:moveTo>
                  <a:pt x="0" y="0"/>
                </a:moveTo>
                <a:lnTo>
                  <a:pt x="2078534" y="0"/>
                </a:lnTo>
                <a:lnTo>
                  <a:pt x="2078534" y="1859344"/>
                </a:lnTo>
                <a:lnTo>
                  <a:pt x="0" y="185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146933" y="2503490"/>
            <a:ext cx="2065937" cy="1859344"/>
          </a:xfrm>
          <a:custGeom>
            <a:avLst/>
            <a:gdLst/>
            <a:ahLst/>
            <a:cxnLst/>
            <a:rect l="l" t="t" r="r" b="b"/>
            <a:pathLst>
              <a:path w="2065937" h="1859344">
                <a:moveTo>
                  <a:pt x="0" y="0"/>
                </a:moveTo>
                <a:lnTo>
                  <a:pt x="2065937" y="0"/>
                </a:lnTo>
                <a:lnTo>
                  <a:pt x="2065937" y="1859344"/>
                </a:lnTo>
                <a:lnTo>
                  <a:pt x="0" y="1859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567937" y="2451444"/>
            <a:ext cx="1692449" cy="1911390"/>
          </a:xfrm>
          <a:custGeom>
            <a:avLst/>
            <a:gdLst/>
            <a:ahLst/>
            <a:cxnLst/>
            <a:rect l="l" t="t" r="r" b="b"/>
            <a:pathLst>
              <a:path w="1692449" h="1911390">
                <a:moveTo>
                  <a:pt x="0" y="0"/>
                </a:moveTo>
                <a:lnTo>
                  <a:pt x="1692450" y="0"/>
                </a:lnTo>
                <a:lnTo>
                  <a:pt x="1692450" y="1911390"/>
                </a:lnTo>
                <a:lnTo>
                  <a:pt x="0" y="1911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020009" y="6645186"/>
            <a:ext cx="1953089" cy="1750456"/>
          </a:xfrm>
          <a:custGeom>
            <a:avLst/>
            <a:gdLst/>
            <a:ahLst/>
            <a:cxnLst/>
            <a:rect l="l" t="t" r="r" b="b"/>
            <a:pathLst>
              <a:path w="1953089" h="1750456">
                <a:moveTo>
                  <a:pt x="0" y="0"/>
                </a:moveTo>
                <a:lnTo>
                  <a:pt x="1953090" y="0"/>
                </a:lnTo>
                <a:lnTo>
                  <a:pt x="1953090" y="1750456"/>
                </a:lnTo>
                <a:lnTo>
                  <a:pt x="0" y="1750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146933" y="6811229"/>
            <a:ext cx="2217373" cy="1584414"/>
          </a:xfrm>
          <a:custGeom>
            <a:avLst/>
            <a:gdLst/>
            <a:ahLst/>
            <a:cxnLst/>
            <a:rect l="l" t="t" r="r" b="b"/>
            <a:pathLst>
              <a:path w="2217373" h="1584414">
                <a:moveTo>
                  <a:pt x="0" y="0"/>
                </a:moveTo>
                <a:lnTo>
                  <a:pt x="2217373" y="0"/>
                </a:lnTo>
                <a:lnTo>
                  <a:pt x="2217373" y="1584413"/>
                </a:lnTo>
                <a:lnTo>
                  <a:pt x="0" y="1584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421515" y="6347361"/>
            <a:ext cx="2384861" cy="2346107"/>
          </a:xfrm>
          <a:custGeom>
            <a:avLst/>
            <a:gdLst/>
            <a:ahLst/>
            <a:cxnLst/>
            <a:rect l="l" t="t" r="r" b="b"/>
            <a:pathLst>
              <a:path w="2384861" h="2346107">
                <a:moveTo>
                  <a:pt x="0" y="0"/>
                </a:moveTo>
                <a:lnTo>
                  <a:pt x="2384862" y="0"/>
                </a:lnTo>
                <a:lnTo>
                  <a:pt x="2384862" y="2346107"/>
                </a:lnTo>
                <a:lnTo>
                  <a:pt x="0" y="23461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3374912" y="728501"/>
            <a:ext cx="11537858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99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3 - ON-PAGE SEO OPTIMIZATION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341202"/>
            <a:ext cx="3131610" cy="34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sz="2591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SELECTED PAGE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71270" y="1177446"/>
            <a:ext cx="2450568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28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Homepage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0539" y="4640989"/>
            <a:ext cx="4204152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Design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Professional and modern design with a clear layout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935927"/>
            <a:ext cx="4229199" cy="34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6"/>
              </a:lnSpc>
            </a:pPr>
            <a:r>
              <a:rPr lang="en-US" sz="26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STRENGTHS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6338" y="4640989"/>
            <a:ext cx="5147127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Visuals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High-quality images and infographics enhance user engagement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79038" y="4640989"/>
            <a:ext cx="5070249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User Experience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Intuitive navigation and responsive design for mobile devices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731948"/>
            <a:ext cx="5552428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Title Tag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Include primary keywords like “IT consulting,” “digital transformation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903242"/>
            <a:ext cx="4229199" cy="34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6"/>
              </a:lnSpc>
            </a:pPr>
            <a:r>
              <a:rPr lang="en-US" sz="26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WEAKNESSES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6338" y="8731948"/>
            <a:ext cx="5147127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Meta Description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Include relevant keywords and a call-to-action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79038" y="8731948"/>
            <a:ext cx="5070249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Headings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Ensure proper use of H1, H2, and H3 tags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1431501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75071" y="770092"/>
            <a:ext cx="11537858" cy="7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3 - ON-PAGE SEO OPTIMIZATION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9353" y="1957172"/>
            <a:ext cx="5517412" cy="51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77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OTHER 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353" y="2822312"/>
            <a:ext cx="16219947" cy="287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1.Internal Linking</a:t>
            </a:r>
          </a:p>
          <a:p>
            <a:pPr algn="l">
              <a:lnSpc>
                <a:spcPts val="3803"/>
              </a:lnSpc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Ensure proper internal linking to related services and case studies to enhance user navigation and SEO.</a:t>
            </a:r>
          </a:p>
          <a:p>
            <a:pPr algn="l">
              <a:lnSpc>
                <a:spcPts val="3803"/>
              </a:lnSpc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algn="l">
              <a:lnSpc>
                <a:spcPts val="3803"/>
              </a:lnSpc>
              <a:spcBef>
                <a:spcPct val="0"/>
              </a:spcBef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6925" y="7195813"/>
            <a:ext cx="16172375" cy="239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3.URL Structure</a:t>
            </a:r>
          </a:p>
          <a:p>
            <a:pPr algn="l">
              <a:lnSpc>
                <a:spcPts val="3803"/>
              </a:lnSpc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Ensure URLs are clean, descriptive, and include relevant keywords (e.g., “/services/digital-transformation”).</a:t>
            </a:r>
          </a:p>
          <a:p>
            <a:pPr algn="l">
              <a:lnSpc>
                <a:spcPts val="3803"/>
              </a:lnSpc>
              <a:spcBef>
                <a:spcPct val="0"/>
              </a:spcBef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6925" y="4871570"/>
            <a:ext cx="16172375" cy="239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3"/>
              </a:lnSpc>
            </a:pPr>
            <a:endParaRPr/>
          </a:p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2</a:t>
            </a:r>
            <a:r>
              <a:rPr lang="en-US" sz="2587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Alt Text for Images </a:t>
            </a:r>
          </a:p>
          <a:p>
            <a:pPr algn="l">
              <a:lnSpc>
                <a:spcPts val="3803"/>
              </a:lnSpc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Use descriptive and keyword-rich alt text for all images.</a:t>
            </a:r>
          </a:p>
          <a:p>
            <a:pPr algn="l">
              <a:lnSpc>
                <a:spcPts val="3803"/>
              </a:lnSpc>
              <a:spcBef>
                <a:spcPct val="0"/>
              </a:spcBef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4924" y="-825383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3514369" y="2559657"/>
            <a:ext cx="1346505" cy="2095728"/>
          </a:xfrm>
          <a:custGeom>
            <a:avLst/>
            <a:gdLst/>
            <a:ahLst/>
            <a:cxnLst/>
            <a:rect l="l" t="t" r="r" b="b"/>
            <a:pathLst>
              <a:path w="1346505" h="2095728">
                <a:moveTo>
                  <a:pt x="0" y="0"/>
                </a:moveTo>
                <a:lnTo>
                  <a:pt x="1346505" y="0"/>
                </a:lnTo>
                <a:lnTo>
                  <a:pt x="1346505" y="2095728"/>
                </a:lnTo>
                <a:lnTo>
                  <a:pt x="0" y="209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617375" y="2752611"/>
            <a:ext cx="3053251" cy="1709820"/>
          </a:xfrm>
          <a:custGeom>
            <a:avLst/>
            <a:gdLst/>
            <a:ahLst/>
            <a:cxnLst/>
            <a:rect l="l" t="t" r="r" b="b"/>
            <a:pathLst>
              <a:path w="3053251" h="1709820">
                <a:moveTo>
                  <a:pt x="0" y="0"/>
                </a:moveTo>
                <a:lnTo>
                  <a:pt x="3053250" y="0"/>
                </a:lnTo>
                <a:lnTo>
                  <a:pt x="3053250" y="1709820"/>
                </a:lnTo>
                <a:lnTo>
                  <a:pt x="0" y="1709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531723" y="2752611"/>
            <a:ext cx="2074892" cy="1714380"/>
          </a:xfrm>
          <a:custGeom>
            <a:avLst/>
            <a:gdLst/>
            <a:ahLst/>
            <a:cxnLst/>
            <a:rect l="l" t="t" r="r" b="b"/>
            <a:pathLst>
              <a:path w="2074892" h="1714380">
                <a:moveTo>
                  <a:pt x="0" y="0"/>
                </a:moveTo>
                <a:lnTo>
                  <a:pt x="2074892" y="0"/>
                </a:lnTo>
                <a:lnTo>
                  <a:pt x="2074892" y="1714379"/>
                </a:lnTo>
                <a:lnTo>
                  <a:pt x="0" y="171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375071" y="770092"/>
            <a:ext cx="11537858" cy="7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42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4 - TECHNICAL SEO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353" y="6541774"/>
            <a:ext cx="16219947" cy="287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3"/>
              </a:lnSpc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5 Best Practices</a:t>
            </a:r>
          </a:p>
          <a:p>
            <a:pPr algn="l">
              <a:lnSpc>
                <a:spcPts val="3803"/>
              </a:lnSpc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558574" lvl="1" indent="-279287" algn="l">
              <a:lnSpc>
                <a:spcPts val="3803"/>
              </a:lnSpc>
              <a:buFont typeface="Arial"/>
              <a:buChar char="•"/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Optimize images (size &amp; format).</a:t>
            </a:r>
          </a:p>
          <a:p>
            <a:pPr marL="558574" lvl="1" indent="-279287" algn="l">
              <a:lnSpc>
                <a:spcPts val="3803"/>
              </a:lnSpc>
              <a:buFont typeface="Arial"/>
              <a:buChar char="•"/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Minify and compress HTML, CSS, and JS.</a:t>
            </a:r>
          </a:p>
          <a:p>
            <a:pPr marL="558574" lvl="1" indent="-279287" algn="l">
              <a:lnSpc>
                <a:spcPts val="3803"/>
              </a:lnSpc>
              <a:buFont typeface="Arial"/>
              <a:buChar char="•"/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Leverage browser caching.</a:t>
            </a:r>
          </a:p>
          <a:p>
            <a:pPr algn="l">
              <a:lnSpc>
                <a:spcPts val="3803"/>
              </a:lnSpc>
              <a:spcBef>
                <a:spcPct val="0"/>
              </a:spcBef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3707" y="1541584"/>
            <a:ext cx="3131610" cy="34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sz="2591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SELECTED PAGE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6277" y="1377828"/>
            <a:ext cx="2450568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289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Homepage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546" y="4841371"/>
            <a:ext cx="4204152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Mobile Responsiveness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The site may need improvements in mobile view adjustments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3707" y="2136309"/>
            <a:ext cx="4229199" cy="34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6"/>
              </a:lnSpc>
            </a:pPr>
            <a:r>
              <a:rPr lang="en-US" sz="26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STRENGTHS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1345" y="4841371"/>
            <a:ext cx="5147127" cy="132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Site Speed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Potential issues include slow loading times due to unoptimized images or non-minified code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34044" y="4841371"/>
            <a:ext cx="5070249" cy="9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u="sng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Structured Data Implementation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Review required to ensure proper schema markup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3360" y="7351399"/>
            <a:ext cx="7636726" cy="142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574" lvl="1" indent="-279287" algn="l">
              <a:lnSpc>
                <a:spcPts val="3803"/>
              </a:lnSpc>
              <a:buFont typeface="Arial"/>
              <a:buChar char="•"/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Improve server response time.</a:t>
            </a:r>
          </a:p>
          <a:p>
            <a:pPr marL="558574" lvl="1" indent="-279287" algn="l">
              <a:lnSpc>
                <a:spcPts val="3803"/>
              </a:lnSpc>
              <a:buFont typeface="Arial"/>
              <a:buChar char="•"/>
            </a:pPr>
            <a:r>
              <a:rPr lang="en-US" sz="2587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Use a CDN for faster load times.</a:t>
            </a:r>
          </a:p>
          <a:p>
            <a:pPr algn="l">
              <a:lnSpc>
                <a:spcPts val="3803"/>
              </a:lnSpc>
            </a:pPr>
            <a:endParaRPr lang="en-US" sz="2587">
              <a:solidFill>
                <a:srgbClr val="211F1C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969</Words>
  <Application>Microsoft Office PowerPoint</Application>
  <PresentationFormat>Custom</PresentationFormat>
  <Paragraphs>155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Courier Prime</vt:lpstr>
      <vt:lpstr>Inter Bold</vt:lpstr>
      <vt:lpstr>Roboto Mono</vt:lpstr>
      <vt:lpstr>Arial</vt:lpstr>
      <vt:lpstr>Futura Bold Italics</vt:lpstr>
      <vt:lpstr>Calibri</vt:lpstr>
      <vt:lpstr>Roboto Mono Bold</vt:lpstr>
      <vt:lpstr>Anton</vt:lpstr>
      <vt:lpstr>Futura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 Audit</dc:title>
  <cp:lastModifiedBy>Mohamed Afsar</cp:lastModifiedBy>
  <cp:revision>2</cp:revision>
  <dcterms:created xsi:type="dcterms:W3CDTF">2006-08-16T00:00:00Z</dcterms:created>
  <dcterms:modified xsi:type="dcterms:W3CDTF">2024-08-18T15:35:25Z</dcterms:modified>
  <dc:identifier>DAGOGIxgMTU</dc:identifier>
</cp:coreProperties>
</file>